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3"/>
  </p:notesMasterIdLst>
  <p:sldIdLst>
    <p:sldId id="271" r:id="rId2"/>
    <p:sldId id="309" r:id="rId3"/>
    <p:sldId id="312" r:id="rId4"/>
    <p:sldId id="313" r:id="rId5"/>
    <p:sldId id="314" r:id="rId6"/>
    <p:sldId id="315" r:id="rId7"/>
    <p:sldId id="318" r:id="rId8"/>
    <p:sldId id="319" r:id="rId9"/>
    <p:sldId id="322" r:id="rId10"/>
    <p:sldId id="321" r:id="rId11"/>
    <p:sldId id="323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60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78369"/>
            <a:ext cx="8077200" cy="1673352"/>
          </a:xfrm>
        </p:spPr>
        <p:txBody>
          <a:bodyPr>
            <a:normAutofit/>
          </a:bodyPr>
          <a:lstStyle/>
          <a:p>
            <a:r>
              <a:rPr lang="en-US" dirty="0"/>
              <a:t>Decision Theory Part II (</a:t>
            </a:r>
            <a:r>
              <a:rPr lang="en-US" dirty="0" err="1"/>
              <a:t>pt</a:t>
            </a:r>
            <a:r>
              <a:rPr lang="en-US" dirty="0"/>
              <a:t> 2)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41396" y="5423761"/>
            <a:ext cx="2679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Chris Kiekintveld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6A9ABA6-F6BC-7F4D-9A97-240E5E8046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53"/>
    </mc:Choice>
    <mc:Fallback xmlns="">
      <p:transition spd="slow" advTm="124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Principles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800000"/>
                </a:solidFill>
              </a:rPr>
              <a:t>Diversification</a:t>
            </a:r>
            <a:r>
              <a:rPr lang="en-US" dirty="0"/>
              <a:t> reduces risk/variance</a:t>
            </a:r>
          </a:p>
          <a:p>
            <a:pPr lvl="1"/>
            <a:r>
              <a:rPr lang="en-US" dirty="0"/>
              <a:t>Want assets/choices that are not correlated</a:t>
            </a:r>
          </a:p>
          <a:p>
            <a:pPr lvl="1"/>
            <a:r>
              <a:rPr lang="en-US" dirty="0"/>
              <a:t>When one does well, the other does poorly</a:t>
            </a:r>
          </a:p>
          <a:p>
            <a:r>
              <a:rPr lang="en-US" dirty="0"/>
              <a:t>All selections should have similar (high) expected values</a:t>
            </a:r>
          </a:p>
          <a:p>
            <a:pPr lvl="1"/>
            <a:r>
              <a:rPr lang="en-US" dirty="0"/>
              <a:t>Including lower values reduces performance</a:t>
            </a:r>
          </a:p>
          <a:p>
            <a:pPr lvl="1"/>
            <a:r>
              <a:rPr lang="en-US" dirty="0"/>
              <a:t>Tradeoff between risk and average case</a:t>
            </a:r>
          </a:p>
          <a:p>
            <a:r>
              <a:rPr lang="en-US" dirty="0"/>
              <a:t>Portfolio design is the problem of constructing efficient portfolio allocations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4D5F53F-5B19-E842-A243-D61C9B7085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72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1427"/>
    </mc:Choice>
    <mc:Fallback xmlns="">
      <p:transition spd="slow" advTm="1114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80/20 Rule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Diminishing marginal returns</a:t>
            </a:r>
          </a:p>
          <a:p>
            <a:pPr lvl="1"/>
            <a:r>
              <a:rPr lang="en-US" dirty="0"/>
              <a:t>Each additional unit gives a smaller amount of value than the previous one</a:t>
            </a:r>
          </a:p>
          <a:p>
            <a:pPr lvl="1"/>
            <a:r>
              <a:rPr lang="en-US" dirty="0"/>
              <a:t>Natural in many types of investments</a:t>
            </a:r>
          </a:p>
          <a:p>
            <a:pPr lvl="1"/>
            <a:r>
              <a:rPr lang="en-US" dirty="0"/>
              <a:t>80/20 rule is a heuristic version of this</a:t>
            </a:r>
          </a:p>
          <a:p>
            <a:pPr lvl="1"/>
            <a:endParaRPr lang="en-US" dirty="0"/>
          </a:p>
          <a:p>
            <a:r>
              <a:rPr lang="en-US" dirty="0"/>
              <a:t>Makes designing a portfolio over many options even more compelling!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0EC5172-8B44-804C-B6AB-1B0BB60E4C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179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3694"/>
    </mc:Choice>
    <mc:Fallback xmlns="">
      <p:transition spd="slow" advTm="2136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Prospect Theory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Descriptive theory developed to model how humans make decisions more accurately that expected utility theory</a:t>
            </a:r>
          </a:p>
          <a:p>
            <a:pPr lvl="1"/>
            <a:r>
              <a:rPr lang="en-US" dirty="0" err="1"/>
              <a:t>Kahneman</a:t>
            </a:r>
            <a:r>
              <a:rPr lang="en-US" dirty="0"/>
              <a:t> and </a:t>
            </a:r>
            <a:r>
              <a:rPr lang="en-US" dirty="0" err="1"/>
              <a:t>Tversky</a:t>
            </a:r>
            <a:r>
              <a:rPr lang="en-US" dirty="0"/>
              <a:t>, 1979</a:t>
            </a:r>
          </a:p>
          <a:p>
            <a:pPr lvl="1"/>
            <a:r>
              <a:rPr lang="en-US" dirty="0"/>
              <a:t>Nobel prize, seminal work in behavioral economics</a:t>
            </a:r>
          </a:p>
          <a:p>
            <a:pPr lvl="1"/>
            <a:r>
              <a:rPr lang="en-US" dirty="0"/>
              <a:t>Predicts some regularities in behavioral data</a:t>
            </a:r>
          </a:p>
          <a:p>
            <a:pPr lvl="1"/>
            <a:r>
              <a:rPr lang="en-US" dirty="0"/>
              <a:t>Many </a:t>
            </a:r>
            <a:r>
              <a:rPr lang="en-US" dirty="0" err="1"/>
              <a:t>followup</a:t>
            </a:r>
            <a:r>
              <a:rPr lang="en-US" dirty="0"/>
              <a:t> developments (e.g., cumulative prospect theory)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954705F-10C6-AD4E-96F6-A91400EEF5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38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3107"/>
    </mc:Choice>
    <mc:Fallback xmlns="">
      <p:transition spd="slow" advTm="1931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Prospect Theory: Editing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 I: “Editing” </a:t>
            </a:r>
          </a:p>
          <a:p>
            <a:pPr lvl="1"/>
            <a:r>
              <a:rPr lang="en-US" dirty="0"/>
              <a:t>Tries to account for how people frame a decision</a:t>
            </a:r>
          </a:p>
          <a:p>
            <a:pPr lvl="1"/>
            <a:r>
              <a:rPr lang="en-US" dirty="0"/>
              <a:t>Many framing effects in psychology</a:t>
            </a:r>
          </a:p>
          <a:p>
            <a:pPr lvl="1"/>
            <a:r>
              <a:rPr lang="en-US" dirty="0"/>
              <a:t>Identify gains/losses, group similar items</a:t>
            </a:r>
          </a:p>
          <a:p>
            <a:pPr lvl="1"/>
            <a:r>
              <a:rPr lang="en-US" dirty="0"/>
              <a:t>Eliminate dominated items</a:t>
            </a:r>
          </a:p>
          <a:p>
            <a:pPr lvl="1"/>
            <a:r>
              <a:rPr lang="en-US" dirty="0"/>
              <a:t>Identify a reference point</a:t>
            </a:r>
          </a:p>
          <a:p>
            <a:pPr lvl="2"/>
            <a:r>
              <a:rPr lang="en-US" dirty="0"/>
              <a:t>Often current state; not always</a:t>
            </a:r>
          </a:p>
          <a:p>
            <a:pPr lvl="2"/>
            <a:r>
              <a:rPr lang="en-US" dirty="0"/>
              <a:t>Gains/losses treated differently 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A35504C-9DF1-6542-8692-C1CD2C750E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484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829"/>
    </mc:Choice>
    <mc:Fallback xmlns="">
      <p:transition spd="slow" advTm="1538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Prospect Theory: Evaluation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Phase II: Evaluation</a:t>
            </a:r>
          </a:p>
          <a:p>
            <a:pPr lvl="1"/>
            <a:r>
              <a:rPr lang="en-US" dirty="0"/>
              <a:t>Process of selecting the choice with the highest value</a:t>
            </a:r>
          </a:p>
          <a:p>
            <a:pPr lvl="1"/>
            <a:r>
              <a:rPr lang="en-US" dirty="0"/>
              <a:t>Combines values and likelihoods; similar to expected utility in this sense</a:t>
            </a:r>
          </a:p>
          <a:p>
            <a:pPr lvl="1"/>
            <a:r>
              <a:rPr lang="en-US" dirty="0"/>
              <a:t>Both value and probability functions are passed through functions that alter the objective values into perceived values </a:t>
            </a:r>
          </a:p>
          <a:p>
            <a:pPr lvl="1"/>
            <a:r>
              <a:rPr lang="en-US" dirty="0"/>
              <a:t>Flexible model, but functions have typical forms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17B8A1F-7B11-5247-B9FD-1F75B54F2B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68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835"/>
    </mc:Choice>
    <mc:Fallback xmlns="">
      <p:transition spd="slow" advTm="748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Prospect Theory: Value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Modifies perceived value</a:t>
            </a:r>
          </a:p>
          <a:p>
            <a:pPr lvl="1"/>
            <a:r>
              <a:rPr lang="en-US" dirty="0"/>
              <a:t>Reference point! </a:t>
            </a:r>
          </a:p>
          <a:p>
            <a:pPr lvl="1"/>
            <a:r>
              <a:rPr lang="en-US" dirty="0"/>
              <a:t>Concave for gains, convex for losses</a:t>
            </a:r>
          </a:p>
          <a:p>
            <a:pPr lvl="1"/>
            <a:r>
              <a:rPr lang="en-US" dirty="0"/>
              <a:t>Steeper for losses than gains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6815" y="3995439"/>
            <a:ext cx="4540252" cy="2862561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D4B857A-024B-634B-B1F7-4E2B0211D6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452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723"/>
    </mc:Choice>
    <mc:Fallback xmlns="">
      <p:transition spd="slow" advTm="777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Prospect Theory: Decision Weight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Modifies objective probabilities</a:t>
            </a:r>
          </a:p>
          <a:p>
            <a:pPr lvl="1"/>
            <a:r>
              <a:rPr lang="en-US" dirty="0"/>
              <a:t>Does not follow probability axioms</a:t>
            </a:r>
          </a:p>
          <a:p>
            <a:pPr lvl="1"/>
            <a:r>
              <a:rPr lang="en-US" dirty="0"/>
              <a:t>Overweighting of</a:t>
            </a:r>
          </a:p>
          <a:p>
            <a:pPr marL="457200" lvl="1" indent="0">
              <a:buNone/>
            </a:pPr>
            <a:r>
              <a:rPr lang="en-US" dirty="0"/>
              <a:t>     small probabilities</a:t>
            </a:r>
          </a:p>
          <a:p>
            <a:pPr marL="457200" lvl="1" indent="0">
              <a:buNone/>
            </a:pPr>
            <a:r>
              <a:rPr lang="en-US" dirty="0"/>
              <a:t>     and very large ones</a:t>
            </a:r>
          </a:p>
          <a:p>
            <a:pPr lvl="1"/>
            <a:r>
              <a:rPr lang="en-US" dirty="0"/>
              <a:t>Can capture risk aversion</a:t>
            </a:r>
          </a:p>
          <a:p>
            <a:pPr marL="457200" lvl="1" indent="0">
              <a:buNone/>
            </a:pPr>
            <a:r>
              <a:rPr lang="en-US" dirty="0"/>
              <a:t>    and risk seeking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1919" y="3205480"/>
            <a:ext cx="3710305" cy="3311677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72DB2E2-2B5F-D747-A4F3-69DE7C3708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56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435"/>
    </mc:Choice>
    <mc:Fallback xmlns="">
      <p:transition spd="slow" advTm="69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Sensitivity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many (all?) decisions there is some uncertainty about the parameters</a:t>
            </a:r>
          </a:p>
          <a:p>
            <a:pPr lvl="1"/>
            <a:r>
              <a:rPr lang="en-US" dirty="0"/>
              <a:t>What if some parameters are wrong?</a:t>
            </a:r>
          </a:p>
          <a:p>
            <a:pPr lvl="1"/>
            <a:r>
              <a:rPr lang="en-US" dirty="0"/>
              <a:t>Does it change the decision? The value?</a:t>
            </a:r>
          </a:p>
          <a:p>
            <a:pPr lvl="1"/>
            <a:r>
              <a:rPr lang="en-US" dirty="0"/>
              <a:t>How much can we change each parameter without changing the optimal decision?</a:t>
            </a:r>
          </a:p>
          <a:p>
            <a:pPr lvl="1"/>
            <a:endParaRPr lang="en-US" dirty="0"/>
          </a:p>
          <a:p>
            <a:r>
              <a:rPr lang="en-US" dirty="0"/>
              <a:t>Sensitivity analysis aims to determine how robust a decision is to changes in parameters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B30AF78-0C61-6246-88F5-F58057EA3E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77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398"/>
    </mc:Choice>
    <mc:Fallback xmlns="">
      <p:transition spd="slow" advTm="2503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Portfolio Theory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Often, you can choose multiple options</a:t>
            </a:r>
          </a:p>
          <a:p>
            <a:pPr lvl="1"/>
            <a:r>
              <a:rPr lang="en-US" dirty="0"/>
              <a:t>Allocating assets across a portfolio </a:t>
            </a:r>
          </a:p>
          <a:p>
            <a:pPr lvl="1"/>
            <a:r>
              <a:rPr lang="en-US" dirty="0"/>
              <a:t>Randomizing an action choice across many similar decisions</a:t>
            </a:r>
          </a:p>
          <a:p>
            <a:endParaRPr lang="en-US" dirty="0"/>
          </a:p>
          <a:p>
            <a:r>
              <a:rPr lang="en-US" dirty="0"/>
              <a:t>Why might this be a good idea?  </a:t>
            </a:r>
          </a:p>
          <a:p>
            <a:pPr lvl="1"/>
            <a:r>
              <a:rPr lang="en-US" dirty="0"/>
              <a:t>In a security context? </a:t>
            </a:r>
          </a:p>
          <a:p>
            <a:pPr marL="118872" indent="0">
              <a:buNone/>
            </a:pPr>
            <a:endParaRPr lang="en-US" dirty="0"/>
          </a:p>
          <a:p>
            <a:pPr marL="118872" indent="0">
              <a:buNone/>
            </a:pP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94849D4-98F9-FA46-B65C-D2B90E94BB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793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6686"/>
    </mc:Choice>
    <mc:Fallback xmlns="">
      <p:transition spd="slow" advTm="1466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Portfolio Example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015759"/>
              </p:ext>
            </p:extLst>
          </p:nvPr>
        </p:nvGraphicFramePr>
        <p:xfrm>
          <a:off x="342220" y="2647695"/>
          <a:ext cx="6449792" cy="26105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2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Security Investment/Threat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Malware 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DDOS</a:t>
                      </a:r>
                      <a:r>
                        <a:rPr lang="en-US" baseline="0" dirty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Spear Phishing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IDS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Employee</a:t>
                      </a:r>
                      <a:r>
                        <a:rPr lang="en-US" baseline="0" dirty="0"/>
                        <a:t> Training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50/50 Mix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-1,500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-6000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-5500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351244" y="2093264"/>
            <a:ext cx="5635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0.3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03178" y="2093264"/>
            <a:ext cx="5830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0.4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08928" y="2104575"/>
            <a:ext cx="5635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0.3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2220" y="2180332"/>
            <a:ext cx="13592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90"/>
                </a:solidFill>
              </a:rPr>
              <a:t>Likelihood: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792012" y="1847043"/>
            <a:ext cx="11730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800000"/>
                </a:solidFill>
              </a:rPr>
              <a:t>Expected </a:t>
            </a:r>
          </a:p>
          <a:p>
            <a:pPr algn="ctr"/>
            <a:r>
              <a:rPr lang="en-US" sz="2000" dirty="0">
                <a:solidFill>
                  <a:srgbClr val="800000"/>
                </a:solidFill>
              </a:rPr>
              <a:t>Utility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887977" y="3556115"/>
            <a:ext cx="9001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-4100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87977" y="4104710"/>
            <a:ext cx="923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</a:rPr>
              <a:t>-4900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887977" y="4673032"/>
            <a:ext cx="9039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</a:rPr>
              <a:t>-4500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18337" y="1847043"/>
            <a:ext cx="8168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800000"/>
                </a:solidFill>
              </a:rPr>
              <a:t>Worst</a:t>
            </a:r>
          </a:p>
          <a:p>
            <a:pPr algn="ctr"/>
            <a:r>
              <a:rPr lang="en-US" sz="2000" dirty="0">
                <a:solidFill>
                  <a:srgbClr val="800000"/>
                </a:solidFill>
              </a:rPr>
              <a:t>Case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036218" y="3556115"/>
            <a:ext cx="10573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</a:rPr>
              <a:t>-10000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036218" y="4104710"/>
            <a:ext cx="10573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</a:rPr>
              <a:t>-10000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036218" y="4673032"/>
            <a:ext cx="9226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-6000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5F39E7D-7E66-FD42-9174-ED91FEBA58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457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1689"/>
    </mc:Choice>
    <mc:Fallback xmlns="">
      <p:transition spd="slow" advTm="2016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5390</TotalTime>
  <Words>462</Words>
  <Application>Microsoft Macintosh PowerPoint</Application>
  <PresentationFormat>On-screen Show (4:3)</PresentationFormat>
  <Paragraphs>96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Corbel</vt:lpstr>
      <vt:lpstr>Wingdings</vt:lpstr>
      <vt:lpstr>Wingdings 2</vt:lpstr>
      <vt:lpstr>Wingdings 3</vt:lpstr>
      <vt:lpstr>Module</vt:lpstr>
      <vt:lpstr>Decision Theory Part II (pt 2)</vt:lpstr>
      <vt:lpstr>Prospect Theory</vt:lpstr>
      <vt:lpstr>Prospect Theory: Editing </vt:lpstr>
      <vt:lpstr>Prospect Theory: Evaluation</vt:lpstr>
      <vt:lpstr>Prospect Theory: Value Function</vt:lpstr>
      <vt:lpstr>Prospect Theory: Decision Weight</vt:lpstr>
      <vt:lpstr>Sensitivity Analysis</vt:lpstr>
      <vt:lpstr>Portfolio Theory </vt:lpstr>
      <vt:lpstr>Portfolio Example</vt:lpstr>
      <vt:lpstr>Key Principles</vt:lpstr>
      <vt:lpstr>80/20 Rule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65</cp:revision>
  <dcterms:created xsi:type="dcterms:W3CDTF">2012-01-23T08:25:46Z</dcterms:created>
  <dcterms:modified xsi:type="dcterms:W3CDTF">2020-09-22T20:36:21Z</dcterms:modified>
</cp:coreProperties>
</file>

<file path=docProps/thumbnail.jpeg>
</file>